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Poppins Bold" charset="1" panose="00000800000000000000"/>
      <p:regular r:id="rId12"/>
    </p:embeddedFont>
    <p:embeddedFont>
      <p:font typeface="Poppins" charset="1" panose="000005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637991" y="6364540"/>
            <a:ext cx="3012017" cy="859631"/>
            <a:chOff x="0" y="0"/>
            <a:chExt cx="793288" cy="22640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93288" cy="226405"/>
            </a:xfrm>
            <a:custGeom>
              <a:avLst/>
              <a:gdLst/>
              <a:ahLst/>
              <a:cxnLst/>
              <a:rect r="r" b="b" t="t" l="l"/>
              <a:pathLst>
                <a:path h="226405" w="793288">
                  <a:moveTo>
                    <a:pt x="113202" y="0"/>
                  </a:moveTo>
                  <a:lnTo>
                    <a:pt x="680086" y="0"/>
                  </a:lnTo>
                  <a:cubicBezTo>
                    <a:pt x="710109" y="0"/>
                    <a:pt x="738903" y="11927"/>
                    <a:pt x="760132" y="33156"/>
                  </a:cubicBezTo>
                  <a:cubicBezTo>
                    <a:pt x="781362" y="54386"/>
                    <a:pt x="793288" y="83179"/>
                    <a:pt x="793288" y="113202"/>
                  </a:cubicBezTo>
                  <a:lnTo>
                    <a:pt x="793288" y="113202"/>
                  </a:lnTo>
                  <a:cubicBezTo>
                    <a:pt x="793288" y="175722"/>
                    <a:pt x="742606" y="226405"/>
                    <a:pt x="680086" y="226405"/>
                  </a:cubicBezTo>
                  <a:lnTo>
                    <a:pt x="113202" y="226405"/>
                  </a:lnTo>
                  <a:cubicBezTo>
                    <a:pt x="83179" y="226405"/>
                    <a:pt x="54386" y="214478"/>
                    <a:pt x="33156" y="193249"/>
                  </a:cubicBezTo>
                  <a:cubicBezTo>
                    <a:pt x="11927" y="172019"/>
                    <a:pt x="0" y="143226"/>
                    <a:pt x="0" y="113202"/>
                  </a:cubicBezTo>
                  <a:lnTo>
                    <a:pt x="0" y="113202"/>
                  </a:lnTo>
                  <a:cubicBezTo>
                    <a:pt x="0" y="83179"/>
                    <a:pt x="11927" y="54386"/>
                    <a:pt x="33156" y="33156"/>
                  </a:cubicBezTo>
                  <a:cubicBezTo>
                    <a:pt x="54386" y="11927"/>
                    <a:pt x="83179" y="0"/>
                    <a:pt x="113202" y="0"/>
                  </a:cubicBezTo>
                  <a:close/>
                </a:path>
              </a:pathLst>
            </a:custGeom>
            <a:solidFill>
              <a:srgbClr val="FF00F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793288" cy="2930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333348" y="8447529"/>
            <a:ext cx="925952" cy="919347"/>
            <a:chOff x="0" y="0"/>
            <a:chExt cx="289003" cy="28694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89003" cy="286941"/>
            </a:xfrm>
            <a:custGeom>
              <a:avLst/>
              <a:gdLst/>
              <a:ahLst/>
              <a:cxnLst/>
              <a:rect r="r" b="b" t="t" l="l"/>
              <a:pathLst>
                <a:path h="286941" w="289003">
                  <a:moveTo>
                    <a:pt x="143471" y="0"/>
                  </a:moveTo>
                  <a:lnTo>
                    <a:pt x="145532" y="0"/>
                  </a:lnTo>
                  <a:cubicBezTo>
                    <a:pt x="183583" y="0"/>
                    <a:pt x="220075" y="15116"/>
                    <a:pt x="246981" y="42022"/>
                  </a:cubicBezTo>
                  <a:cubicBezTo>
                    <a:pt x="273887" y="68928"/>
                    <a:pt x="289003" y="105420"/>
                    <a:pt x="289003" y="143471"/>
                  </a:cubicBezTo>
                  <a:lnTo>
                    <a:pt x="289003" y="143471"/>
                  </a:lnTo>
                  <a:cubicBezTo>
                    <a:pt x="289003" y="181521"/>
                    <a:pt x="273887" y="218014"/>
                    <a:pt x="246981" y="244920"/>
                  </a:cubicBezTo>
                  <a:cubicBezTo>
                    <a:pt x="220075" y="271826"/>
                    <a:pt x="183583" y="286941"/>
                    <a:pt x="145532" y="286941"/>
                  </a:cubicBezTo>
                  <a:lnTo>
                    <a:pt x="143471" y="286941"/>
                  </a:lnTo>
                  <a:cubicBezTo>
                    <a:pt x="105420" y="286941"/>
                    <a:pt x="68928" y="271826"/>
                    <a:pt x="42022" y="244920"/>
                  </a:cubicBezTo>
                  <a:cubicBezTo>
                    <a:pt x="15116" y="218014"/>
                    <a:pt x="0" y="181521"/>
                    <a:pt x="0" y="143471"/>
                  </a:cubicBezTo>
                  <a:lnTo>
                    <a:pt x="0" y="143471"/>
                  </a:lnTo>
                  <a:cubicBezTo>
                    <a:pt x="0" y="105420"/>
                    <a:pt x="15116" y="68928"/>
                    <a:pt x="42022" y="42022"/>
                  </a:cubicBezTo>
                  <a:cubicBezTo>
                    <a:pt x="68928" y="15116"/>
                    <a:pt x="105420" y="0"/>
                    <a:pt x="14347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89003" cy="3250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-5400000">
            <a:off x="16650402" y="8694263"/>
            <a:ext cx="315151" cy="425879"/>
          </a:xfrm>
          <a:custGeom>
            <a:avLst/>
            <a:gdLst/>
            <a:ahLst/>
            <a:cxnLst/>
            <a:rect r="r" b="b" t="t" l="l"/>
            <a:pathLst>
              <a:path h="425879" w="315151">
                <a:moveTo>
                  <a:pt x="0" y="0"/>
                </a:moveTo>
                <a:lnTo>
                  <a:pt x="315151" y="0"/>
                </a:lnTo>
                <a:lnTo>
                  <a:pt x="315151" y="425880"/>
                </a:lnTo>
                <a:lnTo>
                  <a:pt x="0" y="4258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472130" y="979518"/>
            <a:ext cx="1113139" cy="441082"/>
          </a:xfrm>
          <a:custGeom>
            <a:avLst/>
            <a:gdLst/>
            <a:ahLst/>
            <a:cxnLst/>
            <a:rect r="r" b="b" t="t" l="l"/>
            <a:pathLst>
              <a:path h="441082" w="1113139">
                <a:moveTo>
                  <a:pt x="0" y="0"/>
                </a:moveTo>
                <a:lnTo>
                  <a:pt x="1113140" y="0"/>
                </a:lnTo>
                <a:lnTo>
                  <a:pt x="1113140" y="441082"/>
                </a:lnTo>
                <a:lnTo>
                  <a:pt x="0" y="4410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938721" y="3109276"/>
            <a:ext cx="12410558" cy="3257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480"/>
              </a:lnSpc>
            </a:pPr>
            <a:r>
              <a:rPr lang="en-US" b="true" sz="104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ENDLESS LAVA </a:t>
            </a:r>
          </a:p>
          <a:p>
            <a:pPr algn="ctr">
              <a:lnSpc>
                <a:spcPts val="12480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2681288" y="4591912"/>
            <a:ext cx="12925424" cy="16763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480"/>
              </a:lnSpc>
            </a:pPr>
            <a:r>
              <a:rPr lang="en-US" b="true" sz="10400">
                <a:solidFill>
                  <a:srgbClr val="65FFE8"/>
                </a:solidFill>
                <a:latin typeface="Poppins Bold"/>
                <a:ea typeface="Poppins Bold"/>
                <a:cs typeface="Poppins Bold"/>
                <a:sym typeface="Poppins Bold"/>
              </a:rPr>
              <a:t>&amp; ESCAPE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144000" y="965066"/>
            <a:ext cx="1662550" cy="403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Титульник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408122" y="967280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Введение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726729" y="943100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Реализация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034325" y="965066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Итог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528677" y="6594331"/>
            <a:ext cx="3230646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b="true" sz="24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УЗНАТЬ БОЛЬШЕ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17821" y="1000351"/>
            <a:ext cx="4225779" cy="342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Выполнил: Лоскутов Александр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33333">
              <a:srgbClr val="0F0059">
                <a:alpha val="100000"/>
              </a:srgbClr>
            </a:gs>
            <a:gs pos="66667">
              <a:srgbClr val="00E8FF">
                <a:alpha val="100000"/>
              </a:srgbClr>
            </a:gs>
            <a:gs pos="100000">
              <a:srgbClr val="A600FF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848245" y="-3691099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482670" y="2116246"/>
            <a:ext cx="8488118" cy="6576378"/>
            <a:chOff x="0" y="0"/>
            <a:chExt cx="1827166" cy="141564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827166" cy="1415641"/>
            </a:xfrm>
            <a:custGeom>
              <a:avLst/>
              <a:gdLst/>
              <a:ahLst/>
              <a:cxnLst/>
              <a:rect r="r" b="b" t="t" l="l"/>
              <a:pathLst>
                <a:path h="1415641" w="1827166">
                  <a:moveTo>
                    <a:pt x="36484" y="0"/>
                  </a:moveTo>
                  <a:lnTo>
                    <a:pt x="1790682" y="0"/>
                  </a:lnTo>
                  <a:cubicBezTo>
                    <a:pt x="1800358" y="0"/>
                    <a:pt x="1809638" y="3844"/>
                    <a:pt x="1816480" y="10686"/>
                  </a:cubicBezTo>
                  <a:cubicBezTo>
                    <a:pt x="1823322" y="17528"/>
                    <a:pt x="1827166" y="26808"/>
                    <a:pt x="1827166" y="36484"/>
                  </a:cubicBezTo>
                  <a:lnTo>
                    <a:pt x="1827166" y="1379158"/>
                  </a:lnTo>
                  <a:cubicBezTo>
                    <a:pt x="1827166" y="1388834"/>
                    <a:pt x="1823322" y="1398114"/>
                    <a:pt x="1816480" y="1404956"/>
                  </a:cubicBezTo>
                  <a:cubicBezTo>
                    <a:pt x="1809638" y="1411798"/>
                    <a:pt x="1800358" y="1415641"/>
                    <a:pt x="1790682" y="1415641"/>
                  </a:cubicBezTo>
                  <a:lnTo>
                    <a:pt x="36484" y="1415641"/>
                  </a:lnTo>
                  <a:cubicBezTo>
                    <a:pt x="26808" y="1415641"/>
                    <a:pt x="17528" y="1411798"/>
                    <a:pt x="10686" y="1404956"/>
                  </a:cubicBezTo>
                  <a:cubicBezTo>
                    <a:pt x="3844" y="1398114"/>
                    <a:pt x="0" y="1388834"/>
                    <a:pt x="0" y="1379158"/>
                  </a:cubicBezTo>
                  <a:lnTo>
                    <a:pt x="0" y="36484"/>
                  </a:lnTo>
                  <a:cubicBezTo>
                    <a:pt x="0" y="26808"/>
                    <a:pt x="3844" y="17528"/>
                    <a:pt x="10686" y="10686"/>
                  </a:cubicBezTo>
                  <a:cubicBezTo>
                    <a:pt x="17528" y="3844"/>
                    <a:pt x="26808" y="0"/>
                    <a:pt x="36484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1055" r="0" b="-531"/>
              </a:stretch>
            </a:blipFill>
            <a:ln w="209550" cap="rnd">
              <a:gradFill>
                <a:gsLst>
                  <a:gs pos="0">
                    <a:srgbClr val="0039E6">
                      <a:alpha val="100000"/>
                    </a:srgbClr>
                  </a:gs>
                  <a:gs pos="100000">
                    <a:srgbClr val="3CFFE2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553344" y="539259"/>
            <a:ext cx="2374846" cy="941033"/>
          </a:xfrm>
          <a:custGeom>
            <a:avLst/>
            <a:gdLst/>
            <a:ahLst/>
            <a:cxnLst/>
            <a:rect r="r" b="b" t="t" l="l"/>
            <a:pathLst>
              <a:path h="941033" w="2374846">
                <a:moveTo>
                  <a:pt x="0" y="0"/>
                </a:moveTo>
                <a:lnTo>
                  <a:pt x="2374846" y="0"/>
                </a:lnTo>
                <a:lnTo>
                  <a:pt x="2374846" y="941033"/>
                </a:lnTo>
                <a:lnTo>
                  <a:pt x="0" y="9410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19874" y="2049571"/>
            <a:ext cx="5862604" cy="1227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56"/>
              </a:lnSpc>
            </a:pPr>
            <a:r>
              <a:rPr lang="en-US" sz="763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О ПРОЕКТЕ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19874" y="3210431"/>
            <a:ext cx="9248551" cy="1227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56"/>
              </a:lnSpc>
            </a:pPr>
            <a:r>
              <a:rPr lang="en-US" sz="7630" b="true">
                <a:solidFill>
                  <a:srgbClr val="65FFE8"/>
                </a:solidFill>
                <a:latin typeface="Poppins Bold"/>
                <a:ea typeface="Poppins Bold"/>
                <a:cs typeface="Poppins Bold"/>
                <a:sym typeface="Poppins Bold"/>
              </a:rPr>
              <a:t>ИДЕЯ, ЦЕЛЬ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19874" y="4819684"/>
            <a:ext cx="7411500" cy="5609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51"/>
              </a:lnSpc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Endless Lava Escape - это динамичная аркадная игра, в которой игроку необходимо подниматься по платформам, избегая поднимающейся лавы.</a:t>
            </a:r>
          </a:p>
          <a:p>
            <a:pPr algn="just">
              <a:lnSpc>
                <a:spcPts val="3151"/>
              </a:lnSpc>
            </a:pPr>
          </a:p>
          <a:p>
            <a:pPr algn="just">
              <a:lnSpc>
                <a:spcPts val="3151"/>
              </a:lnSpc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Какие задачи решает проект?</a:t>
            </a:r>
          </a:p>
          <a:p>
            <a:pPr algn="just">
              <a:lnSpc>
                <a:spcPts val="3151"/>
              </a:lnSpc>
            </a:pPr>
          </a:p>
          <a:p>
            <a:pPr algn="just" marL="486066" indent="-243033" lvl="1">
              <a:lnSpc>
                <a:spcPts val="3151"/>
              </a:lnSpc>
              <a:buFont typeface="Arial"/>
              <a:buChar char="•"/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Разработка увлекательного игрового процесса;</a:t>
            </a:r>
          </a:p>
          <a:p>
            <a:pPr algn="just" marL="486066" indent="-243033" lvl="1">
              <a:lnSpc>
                <a:spcPts val="3151"/>
              </a:lnSpc>
              <a:buFont typeface="Arial"/>
              <a:buChar char="•"/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Реализация физики и коллизий;</a:t>
            </a:r>
          </a:p>
          <a:p>
            <a:pPr algn="just" marL="486066" indent="-243033" lvl="1">
              <a:lnSpc>
                <a:spcPts val="3151"/>
              </a:lnSpc>
              <a:buFont typeface="Arial"/>
              <a:buChar char="•"/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Использование спрайтов и анимаций для создания захватывающей атмосферы;</a:t>
            </a:r>
          </a:p>
          <a:p>
            <a:pPr algn="just" marL="486066" indent="-243033" lvl="1">
              <a:lnSpc>
                <a:spcPts val="3151"/>
              </a:lnSpc>
              <a:buFont typeface="Arial"/>
              <a:buChar char="•"/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Создание пользовательского интерфейса и интеграция звука</a:t>
            </a:r>
          </a:p>
          <a:p>
            <a:pPr algn="just">
              <a:lnSpc>
                <a:spcPts val="3151"/>
              </a:lnSpc>
            </a:pPr>
          </a:p>
          <a:p>
            <a:pPr algn="just" marL="0" indent="0" lvl="0">
              <a:lnSpc>
                <a:spcPts val="3151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9144000" y="965066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Титульник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408122" y="967280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Введение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726729" y="943100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Реализация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034325" y="965066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Итог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0004A">
                <a:alpha val="100000"/>
              </a:srgbClr>
            </a:gs>
            <a:gs pos="33333">
              <a:srgbClr val="31B4CB">
                <a:alpha val="100000"/>
              </a:srgbClr>
            </a:gs>
            <a:gs pos="66667">
              <a:srgbClr val="000000">
                <a:alpha val="100000"/>
              </a:srgbClr>
            </a:gs>
            <a:gs pos="100000">
              <a:srgbClr val="0F005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685170" y="-4486779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313164" y="5380525"/>
            <a:ext cx="4151998" cy="1727659"/>
            <a:chOff x="0" y="0"/>
            <a:chExt cx="1093530" cy="45502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93530" cy="455021"/>
            </a:xfrm>
            <a:custGeom>
              <a:avLst/>
              <a:gdLst/>
              <a:ahLst/>
              <a:cxnLst/>
              <a:rect r="r" b="b" t="t" l="l"/>
              <a:pathLst>
                <a:path h="455021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359925"/>
                  </a:lnTo>
                  <a:cubicBezTo>
                    <a:pt x="1093530" y="412445"/>
                    <a:pt x="1050954" y="455021"/>
                    <a:pt x="998435" y="455021"/>
                  </a:cubicBezTo>
                  <a:lnTo>
                    <a:pt x="95096" y="455021"/>
                  </a:lnTo>
                  <a:cubicBezTo>
                    <a:pt x="42576" y="455021"/>
                    <a:pt x="0" y="412445"/>
                    <a:pt x="0" y="359925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39E6">
                    <a:alpha val="78000"/>
                  </a:srgbClr>
                </a:gs>
                <a:gs pos="100000">
                  <a:srgbClr val="3CFFE2">
                    <a:alpha val="78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1093530" cy="521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313164" y="6132232"/>
            <a:ext cx="4151998" cy="1951904"/>
            <a:chOff x="0" y="0"/>
            <a:chExt cx="1093530" cy="51408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93530" cy="514082"/>
            </a:xfrm>
            <a:custGeom>
              <a:avLst/>
              <a:gdLst/>
              <a:ahLst/>
              <a:cxnLst/>
              <a:rect r="r" b="b" t="t" l="l"/>
              <a:pathLst>
                <a:path h="514082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418986"/>
                  </a:lnTo>
                  <a:cubicBezTo>
                    <a:pt x="1093530" y="471506"/>
                    <a:pt x="1050954" y="514082"/>
                    <a:pt x="998435" y="514082"/>
                  </a:cubicBezTo>
                  <a:lnTo>
                    <a:pt x="95096" y="514082"/>
                  </a:lnTo>
                  <a:cubicBezTo>
                    <a:pt x="42576" y="514082"/>
                    <a:pt x="0" y="471506"/>
                    <a:pt x="0" y="418986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FFFFFF">
                <a:alpha val="62745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66675"/>
              <a:ext cx="1093530" cy="5807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322009" y="5380525"/>
            <a:ext cx="4151998" cy="1727659"/>
            <a:chOff x="0" y="0"/>
            <a:chExt cx="1093530" cy="45502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93530" cy="455021"/>
            </a:xfrm>
            <a:custGeom>
              <a:avLst/>
              <a:gdLst/>
              <a:ahLst/>
              <a:cxnLst/>
              <a:rect r="r" b="b" t="t" l="l"/>
              <a:pathLst>
                <a:path h="455021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359925"/>
                  </a:lnTo>
                  <a:cubicBezTo>
                    <a:pt x="1093530" y="412445"/>
                    <a:pt x="1050954" y="455021"/>
                    <a:pt x="998435" y="455021"/>
                  </a:cubicBezTo>
                  <a:lnTo>
                    <a:pt x="95096" y="455021"/>
                  </a:lnTo>
                  <a:cubicBezTo>
                    <a:pt x="42576" y="455021"/>
                    <a:pt x="0" y="412445"/>
                    <a:pt x="0" y="359925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39E6">
                    <a:alpha val="78000"/>
                  </a:srgbClr>
                </a:gs>
                <a:gs pos="100000">
                  <a:srgbClr val="3CFFE2">
                    <a:alpha val="78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66675"/>
              <a:ext cx="1093530" cy="521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322009" y="6132232"/>
            <a:ext cx="4151998" cy="1951904"/>
            <a:chOff x="0" y="0"/>
            <a:chExt cx="1093530" cy="5140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93530" cy="514082"/>
            </a:xfrm>
            <a:custGeom>
              <a:avLst/>
              <a:gdLst/>
              <a:ahLst/>
              <a:cxnLst/>
              <a:rect r="r" b="b" t="t" l="l"/>
              <a:pathLst>
                <a:path h="514082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418986"/>
                  </a:lnTo>
                  <a:cubicBezTo>
                    <a:pt x="1093530" y="471506"/>
                    <a:pt x="1050954" y="514082"/>
                    <a:pt x="998435" y="514082"/>
                  </a:cubicBezTo>
                  <a:lnTo>
                    <a:pt x="95096" y="514082"/>
                  </a:lnTo>
                  <a:cubicBezTo>
                    <a:pt x="42576" y="514082"/>
                    <a:pt x="0" y="471506"/>
                    <a:pt x="0" y="418986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FFFFFF">
                <a:alpha val="62745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66675"/>
              <a:ext cx="1093530" cy="5807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3822839" y="5380525"/>
            <a:ext cx="4151998" cy="1727659"/>
            <a:chOff x="0" y="0"/>
            <a:chExt cx="1093530" cy="45502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93530" cy="455021"/>
            </a:xfrm>
            <a:custGeom>
              <a:avLst/>
              <a:gdLst/>
              <a:ahLst/>
              <a:cxnLst/>
              <a:rect r="r" b="b" t="t" l="l"/>
              <a:pathLst>
                <a:path h="455021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359925"/>
                  </a:lnTo>
                  <a:cubicBezTo>
                    <a:pt x="1093530" y="412445"/>
                    <a:pt x="1050954" y="455021"/>
                    <a:pt x="998435" y="455021"/>
                  </a:cubicBezTo>
                  <a:lnTo>
                    <a:pt x="95096" y="455021"/>
                  </a:lnTo>
                  <a:cubicBezTo>
                    <a:pt x="42576" y="455021"/>
                    <a:pt x="0" y="412445"/>
                    <a:pt x="0" y="359925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39E6">
                    <a:alpha val="78000"/>
                  </a:srgbClr>
                </a:gs>
                <a:gs pos="100000">
                  <a:srgbClr val="3CFFE2">
                    <a:alpha val="78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66675"/>
              <a:ext cx="1093530" cy="521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3822839" y="6132232"/>
            <a:ext cx="4151998" cy="1951904"/>
            <a:chOff x="0" y="0"/>
            <a:chExt cx="1093530" cy="51408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93530" cy="514082"/>
            </a:xfrm>
            <a:custGeom>
              <a:avLst/>
              <a:gdLst/>
              <a:ahLst/>
              <a:cxnLst/>
              <a:rect r="r" b="b" t="t" l="l"/>
              <a:pathLst>
                <a:path h="514082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418986"/>
                  </a:lnTo>
                  <a:cubicBezTo>
                    <a:pt x="1093530" y="471506"/>
                    <a:pt x="1050954" y="514082"/>
                    <a:pt x="998435" y="514082"/>
                  </a:cubicBezTo>
                  <a:lnTo>
                    <a:pt x="95096" y="514082"/>
                  </a:lnTo>
                  <a:cubicBezTo>
                    <a:pt x="42576" y="514082"/>
                    <a:pt x="0" y="471506"/>
                    <a:pt x="0" y="418986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FFFFFF">
                <a:alpha val="62745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66675"/>
              <a:ext cx="1093530" cy="5807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313164" y="6132232"/>
            <a:ext cx="4151998" cy="1951904"/>
            <a:chOff x="0" y="0"/>
            <a:chExt cx="1093530" cy="51408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093530" cy="514082"/>
            </a:xfrm>
            <a:custGeom>
              <a:avLst/>
              <a:gdLst/>
              <a:ahLst/>
              <a:cxnLst/>
              <a:rect r="r" b="b" t="t" l="l"/>
              <a:pathLst>
                <a:path h="514082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418986"/>
                  </a:lnTo>
                  <a:cubicBezTo>
                    <a:pt x="1093530" y="471506"/>
                    <a:pt x="1050954" y="514082"/>
                    <a:pt x="998435" y="514082"/>
                  </a:cubicBezTo>
                  <a:lnTo>
                    <a:pt x="95096" y="514082"/>
                  </a:lnTo>
                  <a:cubicBezTo>
                    <a:pt x="42576" y="514082"/>
                    <a:pt x="0" y="471506"/>
                    <a:pt x="0" y="418986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0039E6">
                      <a:alpha val="100000"/>
                    </a:srgbClr>
                  </a:gs>
                  <a:gs pos="100000">
                    <a:srgbClr val="3CFFE2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66675"/>
              <a:ext cx="1093530" cy="5807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322009" y="6132232"/>
            <a:ext cx="4151998" cy="1951904"/>
            <a:chOff x="0" y="0"/>
            <a:chExt cx="1093530" cy="514082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93530" cy="514082"/>
            </a:xfrm>
            <a:custGeom>
              <a:avLst/>
              <a:gdLst/>
              <a:ahLst/>
              <a:cxnLst/>
              <a:rect r="r" b="b" t="t" l="l"/>
              <a:pathLst>
                <a:path h="514082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418986"/>
                  </a:lnTo>
                  <a:cubicBezTo>
                    <a:pt x="1093530" y="471506"/>
                    <a:pt x="1050954" y="514082"/>
                    <a:pt x="998435" y="514082"/>
                  </a:cubicBezTo>
                  <a:lnTo>
                    <a:pt x="95096" y="514082"/>
                  </a:lnTo>
                  <a:cubicBezTo>
                    <a:pt x="42576" y="514082"/>
                    <a:pt x="0" y="471506"/>
                    <a:pt x="0" y="418986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0039E6">
                      <a:alpha val="100000"/>
                    </a:srgbClr>
                  </a:gs>
                  <a:gs pos="100000">
                    <a:srgbClr val="3CFFE2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66675"/>
              <a:ext cx="1093530" cy="5807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3822839" y="6132232"/>
            <a:ext cx="4151998" cy="1951904"/>
            <a:chOff x="0" y="0"/>
            <a:chExt cx="1093530" cy="514082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093530" cy="514082"/>
            </a:xfrm>
            <a:custGeom>
              <a:avLst/>
              <a:gdLst/>
              <a:ahLst/>
              <a:cxnLst/>
              <a:rect r="r" b="b" t="t" l="l"/>
              <a:pathLst>
                <a:path h="514082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418986"/>
                  </a:lnTo>
                  <a:cubicBezTo>
                    <a:pt x="1093530" y="471506"/>
                    <a:pt x="1050954" y="514082"/>
                    <a:pt x="998435" y="514082"/>
                  </a:cubicBezTo>
                  <a:lnTo>
                    <a:pt x="95096" y="514082"/>
                  </a:lnTo>
                  <a:cubicBezTo>
                    <a:pt x="42576" y="514082"/>
                    <a:pt x="0" y="471506"/>
                    <a:pt x="0" y="418986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0039E6">
                      <a:alpha val="100000"/>
                    </a:srgbClr>
                  </a:gs>
                  <a:gs pos="100000">
                    <a:srgbClr val="3CFFE2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-66675"/>
              <a:ext cx="1093530" cy="5807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4373666" y="2273772"/>
            <a:ext cx="9540668" cy="1273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45"/>
              </a:lnSpc>
            </a:pPr>
            <a:r>
              <a:rPr lang="en-US" b="true" sz="787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ОПИСАНИЕ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4373666" y="3325512"/>
            <a:ext cx="9540668" cy="1273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45"/>
              </a:lnSpc>
            </a:pPr>
            <a:r>
              <a:rPr lang="en-US" b="true" sz="7871">
                <a:solidFill>
                  <a:srgbClr val="65FFE8"/>
                </a:solidFill>
                <a:latin typeface="Poppins Bold"/>
                <a:ea typeface="Poppins Bold"/>
                <a:cs typeface="Poppins Bold"/>
                <a:sym typeface="Poppins Bold"/>
              </a:rPr>
              <a:t>РЕАЛИЗАЦИИ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687876" y="6465104"/>
            <a:ext cx="3402572" cy="1609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51"/>
              </a:lnSpc>
            </a:pPr>
            <a:r>
              <a:rPr lang="en-US" sz="2251">
                <a:solidFill>
                  <a:srgbClr val="3562AF"/>
                </a:solidFill>
                <a:latin typeface="Poppins"/>
                <a:ea typeface="Poppins"/>
                <a:cs typeface="Poppins"/>
                <a:sym typeface="Poppins"/>
              </a:rPr>
              <a:t>Отвечает за управление состоянием игры.</a:t>
            </a:r>
          </a:p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</a:p>
        </p:txBody>
      </p:sp>
      <p:sp>
        <p:nvSpPr>
          <p:cNvPr name="TextBox 33" id="33"/>
          <p:cNvSpPr txBox="true"/>
          <p:nvPr/>
        </p:nvSpPr>
        <p:spPr>
          <a:xfrm rot="0">
            <a:off x="9706836" y="6670052"/>
            <a:ext cx="3402572" cy="1209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51"/>
              </a:lnSpc>
            </a:pPr>
            <a:r>
              <a:rPr lang="en-US" sz="2251">
                <a:solidFill>
                  <a:srgbClr val="3562AF"/>
                </a:solidFill>
                <a:latin typeface="Poppins"/>
                <a:ea typeface="Poppins"/>
                <a:cs typeface="Poppins"/>
                <a:sym typeface="Poppins"/>
              </a:rPr>
              <a:t>Создаёт платформы для передвижения.</a:t>
            </a:r>
          </a:p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</a:p>
        </p:txBody>
      </p:sp>
      <p:sp>
        <p:nvSpPr>
          <p:cNvPr name="TextBox 34" id="34"/>
          <p:cNvSpPr txBox="true"/>
          <p:nvPr/>
        </p:nvSpPr>
        <p:spPr>
          <a:xfrm rot="0">
            <a:off x="14245532" y="6670052"/>
            <a:ext cx="3493237" cy="1209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51"/>
              </a:lnSpc>
            </a:pPr>
            <a:r>
              <a:rPr lang="en-US" sz="2251">
                <a:solidFill>
                  <a:srgbClr val="3562AF"/>
                </a:solidFill>
                <a:latin typeface="Poppins"/>
                <a:ea typeface="Poppins"/>
                <a:cs typeface="Poppins"/>
                <a:sym typeface="Poppins"/>
              </a:rPr>
              <a:t>Движущийся объект, угрожающий игроку.</a:t>
            </a:r>
          </a:p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</a:p>
        </p:txBody>
      </p:sp>
      <p:sp>
        <p:nvSpPr>
          <p:cNvPr name="TextBox 35" id="35"/>
          <p:cNvSpPr txBox="true"/>
          <p:nvPr/>
        </p:nvSpPr>
        <p:spPr>
          <a:xfrm rot="0">
            <a:off x="430045" y="5620464"/>
            <a:ext cx="3918236" cy="647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b="true" sz="21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GAME</a:t>
            </a:r>
          </a:p>
          <a:p>
            <a:pPr algn="ctr">
              <a:lnSpc>
                <a:spcPts val="2520"/>
              </a:lnSpc>
            </a:pPr>
          </a:p>
        </p:txBody>
      </p:sp>
      <p:sp>
        <p:nvSpPr>
          <p:cNvPr name="TextBox 36" id="36"/>
          <p:cNvSpPr txBox="true"/>
          <p:nvPr/>
        </p:nvSpPr>
        <p:spPr>
          <a:xfrm rot="0">
            <a:off x="9438890" y="5599363"/>
            <a:ext cx="3918236" cy="333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b="true" sz="21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PLATFORM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3939720" y="5620464"/>
            <a:ext cx="3918236" cy="647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b="true" sz="21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LAVA</a:t>
            </a:r>
          </a:p>
          <a:p>
            <a:pPr algn="ctr">
              <a:lnSpc>
                <a:spcPts val="2520"/>
              </a:lnSpc>
            </a:pPr>
          </a:p>
        </p:txBody>
      </p:sp>
      <p:grpSp>
        <p:nvGrpSpPr>
          <p:cNvPr name="Group 38" id="38"/>
          <p:cNvGrpSpPr/>
          <p:nvPr/>
        </p:nvGrpSpPr>
        <p:grpSpPr>
          <a:xfrm rot="0">
            <a:off x="4817586" y="5380525"/>
            <a:ext cx="4151998" cy="1727659"/>
            <a:chOff x="0" y="0"/>
            <a:chExt cx="1093530" cy="455021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1093530" cy="455021"/>
            </a:xfrm>
            <a:custGeom>
              <a:avLst/>
              <a:gdLst/>
              <a:ahLst/>
              <a:cxnLst/>
              <a:rect r="r" b="b" t="t" l="l"/>
              <a:pathLst>
                <a:path h="455021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359925"/>
                  </a:lnTo>
                  <a:cubicBezTo>
                    <a:pt x="1093530" y="412445"/>
                    <a:pt x="1050954" y="455021"/>
                    <a:pt x="998435" y="455021"/>
                  </a:cubicBezTo>
                  <a:lnTo>
                    <a:pt x="95096" y="455021"/>
                  </a:lnTo>
                  <a:cubicBezTo>
                    <a:pt x="42576" y="455021"/>
                    <a:pt x="0" y="412445"/>
                    <a:pt x="0" y="359925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39E6">
                    <a:alpha val="78000"/>
                  </a:srgbClr>
                </a:gs>
                <a:gs pos="100000">
                  <a:srgbClr val="3CFFE2">
                    <a:alpha val="78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40" id="40"/>
            <p:cNvSpPr txBox="true"/>
            <p:nvPr/>
          </p:nvSpPr>
          <p:spPr>
            <a:xfrm>
              <a:off x="0" y="-66675"/>
              <a:ext cx="1093530" cy="521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4817586" y="6132232"/>
            <a:ext cx="4151998" cy="1951904"/>
            <a:chOff x="0" y="0"/>
            <a:chExt cx="1093530" cy="514082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1093530" cy="514082"/>
            </a:xfrm>
            <a:custGeom>
              <a:avLst/>
              <a:gdLst/>
              <a:ahLst/>
              <a:cxnLst/>
              <a:rect r="r" b="b" t="t" l="l"/>
              <a:pathLst>
                <a:path h="514082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418986"/>
                  </a:lnTo>
                  <a:cubicBezTo>
                    <a:pt x="1093530" y="471506"/>
                    <a:pt x="1050954" y="514082"/>
                    <a:pt x="998435" y="514082"/>
                  </a:cubicBezTo>
                  <a:lnTo>
                    <a:pt x="95096" y="514082"/>
                  </a:lnTo>
                  <a:cubicBezTo>
                    <a:pt x="42576" y="514082"/>
                    <a:pt x="0" y="471506"/>
                    <a:pt x="0" y="418986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FFFFFF">
                <a:alpha val="62745"/>
              </a:srgbClr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0" y="-66675"/>
              <a:ext cx="1093530" cy="5807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44" id="44"/>
          <p:cNvGrpSpPr/>
          <p:nvPr/>
        </p:nvGrpSpPr>
        <p:grpSpPr>
          <a:xfrm rot="0">
            <a:off x="4817586" y="6132232"/>
            <a:ext cx="4151998" cy="1951904"/>
            <a:chOff x="0" y="0"/>
            <a:chExt cx="1093530" cy="514082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1093530" cy="514082"/>
            </a:xfrm>
            <a:custGeom>
              <a:avLst/>
              <a:gdLst/>
              <a:ahLst/>
              <a:cxnLst/>
              <a:rect r="r" b="b" t="t" l="l"/>
              <a:pathLst>
                <a:path h="514082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418986"/>
                  </a:lnTo>
                  <a:cubicBezTo>
                    <a:pt x="1093530" y="471506"/>
                    <a:pt x="1050954" y="514082"/>
                    <a:pt x="998435" y="514082"/>
                  </a:cubicBezTo>
                  <a:lnTo>
                    <a:pt x="95096" y="514082"/>
                  </a:lnTo>
                  <a:cubicBezTo>
                    <a:pt x="42576" y="514082"/>
                    <a:pt x="0" y="471506"/>
                    <a:pt x="0" y="418986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0039E6">
                      <a:alpha val="100000"/>
                    </a:srgbClr>
                  </a:gs>
                  <a:gs pos="100000">
                    <a:srgbClr val="3CFFE2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  <p:sp>
          <p:nvSpPr>
            <p:cNvPr name="TextBox 46" id="46"/>
            <p:cNvSpPr txBox="true"/>
            <p:nvPr/>
          </p:nvSpPr>
          <p:spPr>
            <a:xfrm>
              <a:off x="0" y="-66675"/>
              <a:ext cx="1093530" cy="5807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TextBox 47" id="47"/>
          <p:cNvSpPr txBox="true"/>
          <p:nvPr/>
        </p:nvSpPr>
        <p:spPr>
          <a:xfrm rot="0">
            <a:off x="5195537" y="6465104"/>
            <a:ext cx="3402572" cy="2009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51"/>
              </a:lnSpc>
            </a:pPr>
            <a:r>
              <a:rPr lang="en-US" sz="2251">
                <a:solidFill>
                  <a:srgbClr val="3562AF"/>
                </a:solidFill>
                <a:latin typeface="Poppins"/>
                <a:ea typeface="Poppins"/>
                <a:cs typeface="Poppins"/>
                <a:sym typeface="Poppins"/>
              </a:rPr>
              <a:t>Управляет персонажем, обработка движения и взаимодействий.</a:t>
            </a:r>
          </a:p>
          <a:p>
            <a:pPr algn="ctr">
              <a:lnSpc>
                <a:spcPts val="3151"/>
              </a:lnSpc>
            </a:pPr>
          </a:p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</a:p>
        </p:txBody>
      </p:sp>
      <p:sp>
        <p:nvSpPr>
          <p:cNvPr name="TextBox 48" id="48"/>
          <p:cNvSpPr txBox="true"/>
          <p:nvPr/>
        </p:nvSpPr>
        <p:spPr>
          <a:xfrm rot="0">
            <a:off x="4934467" y="5620464"/>
            <a:ext cx="3918236" cy="333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b="true" sz="21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PLAYER 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9144000" y="965066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Титульник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11408122" y="967280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Введение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3726729" y="943100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Реализация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5034325" y="965066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Итог</a:t>
            </a:r>
          </a:p>
        </p:txBody>
      </p:sp>
      <p:sp>
        <p:nvSpPr>
          <p:cNvPr name="Freeform 53" id="53"/>
          <p:cNvSpPr/>
          <p:nvPr/>
        </p:nvSpPr>
        <p:spPr>
          <a:xfrm flipH="false" flipV="false" rot="0">
            <a:off x="553344" y="539259"/>
            <a:ext cx="2374846" cy="941033"/>
          </a:xfrm>
          <a:custGeom>
            <a:avLst/>
            <a:gdLst/>
            <a:ahLst/>
            <a:cxnLst/>
            <a:rect r="r" b="b" t="t" l="l"/>
            <a:pathLst>
              <a:path h="941033" w="2374846">
                <a:moveTo>
                  <a:pt x="0" y="0"/>
                </a:moveTo>
                <a:lnTo>
                  <a:pt x="2374846" y="0"/>
                </a:lnTo>
                <a:lnTo>
                  <a:pt x="2374846" y="941033"/>
                </a:lnTo>
                <a:lnTo>
                  <a:pt x="0" y="9410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F0059">
                <a:alpha val="100000"/>
              </a:srgbClr>
            </a:gs>
            <a:gs pos="33333">
              <a:srgbClr val="00E8FF">
                <a:alpha val="100000"/>
              </a:srgbClr>
            </a:gs>
            <a:gs pos="66667">
              <a:srgbClr val="A600FF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851839" y="1711827"/>
            <a:ext cx="10350524" cy="7546473"/>
          </a:xfrm>
          <a:custGeom>
            <a:avLst/>
            <a:gdLst/>
            <a:ahLst/>
            <a:cxnLst/>
            <a:rect r="r" b="b" t="t" l="l"/>
            <a:pathLst>
              <a:path h="7546473" w="10350524">
                <a:moveTo>
                  <a:pt x="0" y="0"/>
                </a:moveTo>
                <a:lnTo>
                  <a:pt x="10350524" y="0"/>
                </a:lnTo>
                <a:lnTo>
                  <a:pt x="10350524" y="7546473"/>
                </a:lnTo>
                <a:lnTo>
                  <a:pt x="0" y="75464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9144000" y="2285859"/>
            <a:ext cx="8780451" cy="7461729"/>
            <a:chOff x="0" y="0"/>
            <a:chExt cx="11707268" cy="994897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85725"/>
              <a:ext cx="11707268" cy="18739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578"/>
                </a:lnSpc>
              </a:pPr>
              <a:r>
                <a:rPr lang="en-US" sz="8815" b="true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ОСОБЕННОСТИ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484783"/>
              <a:ext cx="10814149" cy="18739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578"/>
                </a:lnSpc>
              </a:pPr>
              <a:r>
                <a:rPr lang="en-US" sz="8815" b="true">
                  <a:solidFill>
                    <a:srgbClr val="65FFE8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РЕАЛИЗАЦИИ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326453" y="3558475"/>
              <a:ext cx="10101166" cy="63904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486066" indent="-243033" lvl="1">
                <a:lnSpc>
                  <a:spcPts val="3151"/>
                </a:lnSpc>
                <a:buFont typeface="Arial"/>
                <a:buChar char="•"/>
              </a:pPr>
              <a:r>
                <a:rPr lang="en-US" sz="225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Бесконечное восхождение с динамической генерацией платформ;</a:t>
              </a:r>
            </a:p>
            <a:p>
              <a:pPr algn="just" marL="486066" indent="-243033" lvl="1">
                <a:lnSpc>
                  <a:spcPts val="3151"/>
                </a:lnSpc>
                <a:buFont typeface="Arial"/>
                <a:buChar char="•"/>
              </a:pPr>
              <a:r>
                <a:rPr lang="en-US" sz="225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Реалистичная физика с гравитацией, столкновениями и анимацией лавы;</a:t>
              </a:r>
            </a:p>
            <a:p>
              <a:pPr algn="just" marL="486066" indent="-243033" lvl="1">
                <a:lnSpc>
                  <a:spcPts val="3151"/>
                </a:lnSpc>
                <a:buFont typeface="Arial"/>
                <a:buChar char="•"/>
              </a:pPr>
              <a:r>
                <a:rPr lang="en-US" sz="225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Звуковое оформление: фоновая музыка в главном меню и звуковые эффекты (прыжок, сбор монет, покупка бонусов);</a:t>
              </a:r>
            </a:p>
            <a:p>
              <a:pPr algn="just" marL="486066" indent="-243033" lvl="1">
                <a:lnSpc>
                  <a:spcPts val="3151"/>
                </a:lnSpc>
                <a:buFont typeface="Arial"/>
                <a:buChar char="•"/>
              </a:pPr>
              <a:r>
                <a:rPr lang="en-US" sz="225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Система бонусов с усилениями (двойной, тройной, четверной прыжки);</a:t>
              </a:r>
            </a:p>
            <a:p>
              <a:pPr algn="just" marL="486066" indent="-243033" lvl="1">
                <a:lnSpc>
                  <a:spcPts val="3151"/>
                </a:lnSpc>
                <a:buFont typeface="Arial"/>
                <a:buChar char="•"/>
              </a:pPr>
              <a:r>
                <a:rPr lang="en-US" sz="225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Интуитивно понятный интерфейс с миникартой и отображением счёта.</a:t>
              </a:r>
            </a:p>
            <a:p>
              <a:pPr algn="just" marL="0" indent="0" lvl="0">
                <a:lnSpc>
                  <a:spcPts val="3151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9144000" y="965066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Титульник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408122" y="967280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Введение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726729" y="943100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Реализация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034325" y="965066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Итог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553344" y="539259"/>
            <a:ext cx="2374846" cy="941033"/>
          </a:xfrm>
          <a:custGeom>
            <a:avLst/>
            <a:gdLst/>
            <a:ahLst/>
            <a:cxnLst/>
            <a:rect r="r" b="b" t="t" l="l"/>
            <a:pathLst>
              <a:path h="941033" w="2374846">
                <a:moveTo>
                  <a:pt x="0" y="0"/>
                </a:moveTo>
                <a:lnTo>
                  <a:pt x="2374846" y="0"/>
                </a:lnTo>
                <a:lnTo>
                  <a:pt x="2374846" y="941033"/>
                </a:lnTo>
                <a:lnTo>
                  <a:pt x="0" y="9410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91349" y="6096001"/>
            <a:ext cx="10294873" cy="12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45"/>
              </a:lnSpc>
            </a:pPr>
            <a:r>
              <a:rPr lang="en-US" sz="7871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ИСПОЛЬЗОВАННЫЕ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91349" y="7402509"/>
            <a:ext cx="9540668" cy="12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45"/>
              </a:lnSpc>
            </a:pPr>
            <a:r>
              <a:rPr lang="en-US" sz="7871" b="true">
                <a:solidFill>
                  <a:srgbClr val="65FFE8"/>
                </a:solidFill>
                <a:latin typeface="Poppins Bold"/>
                <a:ea typeface="Poppins Bold"/>
                <a:cs typeface="Poppins Bold"/>
                <a:sym typeface="Poppins Bold"/>
              </a:rPr>
              <a:t>ТЕХНОЛОГИИ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350972" y="2501111"/>
            <a:ext cx="6276924" cy="2809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86066" indent="-243033" lvl="1">
              <a:lnSpc>
                <a:spcPts val="3151"/>
              </a:lnSpc>
              <a:buFont typeface="Arial"/>
              <a:buChar char="•"/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Python –  язык разработки;</a:t>
            </a:r>
          </a:p>
          <a:p>
            <a:pPr algn="just" marL="486066" indent="-243033" lvl="1">
              <a:lnSpc>
                <a:spcPts val="3151"/>
              </a:lnSpc>
              <a:buFont typeface="Arial"/>
              <a:buChar char="•"/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Pygame – библиотека для создания игры, работы с графикой, анимацией и звуком</a:t>
            </a:r>
          </a:p>
          <a:p>
            <a:pPr algn="just" marL="486066" indent="-243033" lvl="1">
              <a:lnSpc>
                <a:spcPts val="3151"/>
              </a:lnSpc>
              <a:buFont typeface="Arial"/>
              <a:buChar char="•"/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PyInstaller – инструмент для упаковки проекта в исполняемый файл</a:t>
            </a:r>
          </a:p>
          <a:p>
            <a:pPr algn="just" marL="0" indent="0" lvl="0">
              <a:lnSpc>
                <a:spcPts val="3151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965066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Титульник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408122" y="967280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Введение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726729" y="943100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Реализация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034325" y="965066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Итог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553344" y="539259"/>
            <a:ext cx="2374846" cy="941033"/>
          </a:xfrm>
          <a:custGeom>
            <a:avLst/>
            <a:gdLst/>
            <a:ahLst/>
            <a:cxnLst/>
            <a:rect r="r" b="b" t="t" l="l"/>
            <a:pathLst>
              <a:path h="941033" w="2374846">
                <a:moveTo>
                  <a:pt x="0" y="0"/>
                </a:moveTo>
                <a:lnTo>
                  <a:pt x="2374846" y="0"/>
                </a:lnTo>
                <a:lnTo>
                  <a:pt x="2374846" y="941033"/>
                </a:lnTo>
                <a:lnTo>
                  <a:pt x="0" y="9410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227127" y="1710537"/>
            <a:ext cx="10252003" cy="167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480"/>
              </a:lnSpc>
            </a:pPr>
            <a:r>
              <a:rPr lang="en-US" b="true" sz="104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ПЕРСПЕКТИВЫ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497006" y="3143250"/>
            <a:ext cx="7293987" cy="167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480"/>
              </a:lnSpc>
            </a:pPr>
            <a:r>
              <a:rPr lang="en-US" b="true" sz="10400">
                <a:solidFill>
                  <a:srgbClr val="65FFE8"/>
                </a:solidFill>
                <a:latin typeface="Poppins Bold"/>
                <a:ea typeface="Poppins Bold"/>
                <a:cs typeface="Poppins Bold"/>
                <a:sym typeface="Poppins Bold"/>
              </a:rPr>
              <a:t>ИТОГ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52965" y="8262380"/>
            <a:ext cx="16206335" cy="995920"/>
            <a:chOff x="0" y="0"/>
            <a:chExt cx="4268335" cy="2623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268335" cy="262300"/>
            </a:xfrm>
            <a:custGeom>
              <a:avLst/>
              <a:gdLst/>
              <a:ahLst/>
              <a:cxnLst/>
              <a:rect r="r" b="b" t="t" l="l"/>
              <a:pathLst>
                <a:path h="262300" w="4268335">
                  <a:moveTo>
                    <a:pt x="16242" y="0"/>
                  </a:moveTo>
                  <a:lnTo>
                    <a:pt x="4252093" y="0"/>
                  </a:lnTo>
                  <a:cubicBezTo>
                    <a:pt x="4261064" y="0"/>
                    <a:pt x="4268335" y="7272"/>
                    <a:pt x="4268335" y="16242"/>
                  </a:cubicBezTo>
                  <a:lnTo>
                    <a:pt x="4268335" y="246058"/>
                  </a:lnTo>
                  <a:cubicBezTo>
                    <a:pt x="4268335" y="255028"/>
                    <a:pt x="4261064" y="262300"/>
                    <a:pt x="4252093" y="262300"/>
                  </a:cubicBezTo>
                  <a:lnTo>
                    <a:pt x="16242" y="262300"/>
                  </a:lnTo>
                  <a:cubicBezTo>
                    <a:pt x="7272" y="262300"/>
                    <a:pt x="0" y="255028"/>
                    <a:pt x="0" y="246058"/>
                  </a:cubicBezTo>
                  <a:lnTo>
                    <a:pt x="0" y="16242"/>
                  </a:lnTo>
                  <a:cubicBezTo>
                    <a:pt x="0" y="7272"/>
                    <a:pt x="7272" y="0"/>
                    <a:pt x="1624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39E6">
                    <a:alpha val="100000"/>
                  </a:srgbClr>
                </a:gs>
                <a:gs pos="100000">
                  <a:srgbClr val="3CFFE2">
                    <a:alpha val="675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66675"/>
              <a:ext cx="4268335" cy="32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286797" y="4843232"/>
            <a:ext cx="14132663" cy="4009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51"/>
              </a:lnSpc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В ходе работы над  проектом PyGame я достиг поставленной цели, разработав игру “Endless Lava Escape” в полном объёме от планируемого. Моё решение  - это создание динамичной игры, в которой реализованы механики управления персонажем, сбор монет, покупка бонусов и взаимодействие с игровыми объектами. </a:t>
            </a:r>
          </a:p>
          <a:p>
            <a:pPr algn="ctr">
              <a:lnSpc>
                <a:spcPts val="3151"/>
              </a:lnSpc>
            </a:pPr>
          </a:p>
          <a:p>
            <a:pPr algn="ctr">
              <a:lnSpc>
                <a:spcPts val="3151"/>
              </a:lnSpc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К перспективам развития проекта относится расширение функционала, добавление новых бонусов и уровней, а также улучшение визуального и звукового сопровождения, чтобы сделать игру ещё более привлекательной и насыщенной для пользователей.</a:t>
            </a:r>
          </a:p>
          <a:p>
            <a:pPr algn="ctr">
              <a:lnSpc>
                <a:spcPts val="3151"/>
              </a:lnSpc>
            </a:pPr>
          </a:p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456420" y="8496464"/>
            <a:ext cx="4747340" cy="451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61"/>
              </a:lnSpc>
            </a:pPr>
            <a:r>
              <a:rPr lang="en-US" sz="2472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Лоскутов Александр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105460" y="8502328"/>
            <a:ext cx="4747340" cy="451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61"/>
              </a:lnSpc>
            </a:pPr>
            <a:r>
              <a:rPr lang="en-US" sz="2472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reaper_zar@mail.ru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506640" y="8511853"/>
            <a:ext cx="1274721" cy="451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1"/>
              </a:lnSpc>
            </a:pPr>
            <a:r>
              <a:rPr lang="en-US" sz="2472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-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144000" y="965066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Титульник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408122" y="967280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Введение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726729" y="943100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Реализация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034325" y="965066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Итог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553344" y="539259"/>
            <a:ext cx="2374846" cy="941033"/>
          </a:xfrm>
          <a:custGeom>
            <a:avLst/>
            <a:gdLst/>
            <a:ahLst/>
            <a:cxnLst/>
            <a:rect r="r" b="b" t="t" l="l"/>
            <a:pathLst>
              <a:path h="941033" w="2374846">
                <a:moveTo>
                  <a:pt x="0" y="0"/>
                </a:moveTo>
                <a:lnTo>
                  <a:pt x="2374846" y="0"/>
                </a:lnTo>
                <a:lnTo>
                  <a:pt x="2374846" y="941033"/>
                </a:lnTo>
                <a:lnTo>
                  <a:pt x="0" y="9410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DAGYyUUAes0</dc:identifier>
  <dcterms:modified xsi:type="dcterms:W3CDTF">2011-08-01T06:04:30Z</dcterms:modified>
  <cp:revision>1</cp:revision>
  <dc:title>Black and Blue Modern IT Solutions &amp; Technology Presentation</dc:title>
</cp:coreProperties>
</file>

<file path=docProps/thumbnail.jpeg>
</file>